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B2672-1902-3F79-43EF-80B1F0BC5DE0}" v="169" dt="2024-04-21T05:35:30.139"/>
    <p1510:client id="{2F66795B-FEE6-6E1F-D12F-48A9B325273B}" v="129" dt="2024-04-21T05:53:40.813"/>
    <p1510:client id="{39A741C9-FD2E-6B63-1801-C2263B0E7125}" v="341" dt="2024-04-21T08:08:03.675"/>
    <p1510:client id="{C029B725-56EC-A6DA-6619-FAF576D3E0C3}" v="180" dt="2024-04-21T05:14:41.736"/>
    <p1510:client id="{CEE57E23-0D04-4EE1-9F2B-76D51779F338}" v="5" dt="2024-04-21T08:33:47.121"/>
    <p1510:client id="{DD8551F1-B680-47BC-92C1-8CCC7AF0462F}" v="490" dt="2024-04-21T07:23:29.774"/>
    <p1510:client id="{EA7999A2-EF7E-60FA-C959-C6059E5D7C33}" v="749" dt="2024-04-21T06:47:27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1T05:14:55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9895 11226 16383 0 0,'10'-10'0'0'0,"8"-18"0"0"0,15-23 0 0 0,13-23 0 0 0,7-13 0 0 0,10-11 0 0 0,3-4 0 0 0,6 1 0 0 0,9 8 0 0 0,7 5 0 0 0,1 3 0 0 0,-3 11 0 0 0,-3 4 0 0 0,0 4 0 0 0,-5 3 0 0 0,-5 7 0 0 0,-2 5 0 0 0,-7 0 0 0 0,0-1 0 0 0,9 9 0 0 0,1 2 0 0 0,7 2 0 0 0,6 4 0 0 0,6 8 0 0 0,3 8 0 0 0,4 2 0 0 0,-1 5 0 0 0,-2-1 0 0 0,-2 2 0 0 0,-9-3 0 0 0,-4 2 0 0 0,-1 3 0 0 0,-5 3 0 0 0,-1 2 0 0 0,2 2 0 0 0,2 1 0 0 0,7 1 0 0 0,-1 1 0 0 0,4-1 0 0 0,-3 1 0 0 0,-2-1 0 0 0,-5 1 0 0 0,-6-1 0 0 0,-11 0 0 0 0,-7 0 0 0 0,-7 0 0 0 0,-2 5 0 0 0,-4 1 0 0 0,-5 0 0 0 0,2 4 0 0 0,-1 0 0 0 0,-3 3 0 0 0,-2 0 0 0 0,-1 2 0 0 0,-7 3 0 0 0,-3 0 0 0 0,-4-10 0 0 0,-6-10 0 0 0,-10-9 0 0 0,-10-9 0 0 0,-3-10 0 0 0,-6-4 0 0 0,2-3 0 0 0,-3 2 0 0 0,2-4 0 0 0,-1 5 0 0 0,-3-2 0 0 0,3 1 0 0 0,-1 1 0 0 0,2 2 0 0 0,4 1 0 0 0,0 6 0 0 0,1 3 0 0 0,3-1 0 0 0,-2 0 0 0 0,-5-2 0 0 0,-4-1 0 0 0,-4-1 0 0 0,2-1 0 0 0,0 4 0 0 0,-2 7 0 0 0,4 1 0 0 0,-1 3 0 0 0,4-1 0 0 0,4-3 0 0 0,10 2 0 0 0,9 7 0 0 0,9 11 0 0 0,6 9 0 0 0,4 8 0 0 0,13 5 0 0 0,4 9 0 0 0,0 7 0 0 0,2 12 0 0 0,4 1 0 0 0,-3 2 0 0 0,-3-4 0 0 0,-5-1 0 0 0,-8-5 0 0 0,-5-9 0 0 0,-1-7 0 0 0,-6-4 0 0 0,-5 0 0 0 0,-5-1 0 0 0,-8 1 0 0 0,-10 0 0 0 0,-8 1 0 0 0,-5 1 0 0 0,-4 0 0 0 0,-2-4 0 0 0,-2 3 0 0 0,1 2 0 0 0,0 1 0 0 0,-5 0 0 0 0,-1 0 0 0 0,1 0 0 0 0,1-6 0 0 0,7-1 0 0 0,2 0 0 0 0,2-5 0 0 0,-1 1 0 0 0,4-4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1T05:14:55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31279 11117 16383 0 0,'0'-15'0'0'0,"-10"-24"0"0"0,-13-34 0 0 0,-12-25 0 0 0,-10-20 0 0 0,-7-9 0 0 0,-9 3 0 0 0,-4 2 0 0 0,-6 8 0 0 0,-5 13 0 0 0,1 9 0 0 0,-7 11 0 0 0,6 10 0 0 0,-3-4 0 0 0,-4 3 0 0 0,4-3 0 0 0,-1-1 0 0 0,0-4 0 0 0,-1 3 0 0 0,-7-1 0 0 0,-13 9 0 0 0,-3 5 0 0 0,-9 10 0 0 0,1 4 0 0 0,-5 5 0 0 0,7 11 0 0 0,3 11 0 0 0,6 4 0 0 0,4 6 0 0 0,5 5 0 0 0,-6 4 0 0 0,-2-3 0 0 0,-2 1 0 0 0,1 0 0 0 0,-2 3 0 0 0,2 0 0 0 0,9-3 0 0 0,5-1 0 0 0,3 0 0 0 0,10 3 0 0 0,9 0 0 0 0,6 2 0 0 0,7-3 0 0 0,8-2 0 0 0,7 1 0 0 0,0 1 0 0 0,-4 2 0 0 0,0 1 0 0 0,3 1 0 0 0,3 1 0 0 0,-3 0 0 0 0,0 0 0 0 0,-2 0 0 0 0,-5 1 0 0 0,0-1 0 0 0,-1 5 0 0 0,-3 1 0 0 0,2 1 0 0 0,4-2 0 0 0,0 3 0 0 0,-3 1 0 0 0,2-2 0 0 0,-1-2 0 0 0,6 4 0 0 0,6-1 0 0 0,3-1 0 0 0,-3-2 0 0 0,4 4 0 0 0,3-1 0 0 0,0-1 0 0 0,0-2 0 0 0,-1-2 0 0 0,0 4 0 0 0,-1 0 0 0 0,5 4 0 0 0,1 1 0 0 0,5 2 0 0 0,4-1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1T05:14:55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26928 8652 16383 0 0,'-10'5'0'0'0,"-8"11"0"0"0,-10 8 0 0 0,-11 14 0 0 0,-3 6 0 0 0,0 5 0 0 0,3-1 0 0 0,3 1 0 0 0,3-3 0 0 0,2-4 0 0 0,1 0 0 0 0,2-2 0 0 0,4-3 0 0 0,3-3 0 0 0,4-2 0 0 0,0 3 0 0 0,-1 0 0 0 0,-4-5 0 0 0,-1-8 0 0 0,1-4 0 0 0,2-3 0 0 0,2-1 0 0 0,1-2 0 0 0,2 2 0 0 0,9-2 0 0 0,11-8 0 0 0,9-4 0 0 0,6-2 0 0 0,6-1 0 0 0,3 5 0 0 0,1 2 0 0 0,1 0 0 0 0,-1 0 0 0 0,0-1 0 0 0,0-1 0 0 0,-1-1 0 0 0,0 0 0 0 0,0-1 0 0 0,-1 0 0 0 0,1 0 0 0 0,0 0 0 0 0,4-1 0 0 0,2 1 0 0 0,0 0 0 0 0,-2 0 0 0 0,4 0 0 0 0,0 0 0 0 0,-1 0 0 0 0,-2 0 0 0 0,-1 0 0 0 0,-3 0 0 0 0,0 5 0 0 0,-2 2 0 0 0,1-1 0 0 0,-1-1 0 0 0,0-2 0 0 0,1-1 0 0 0,-1 0 0 0 0,0-2 0 0 0,-4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44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1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0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9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60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4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9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4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97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11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0080" y="483004"/>
            <a:ext cx="6745458" cy="3082870"/>
          </a:xfrm>
        </p:spPr>
        <p:txBody>
          <a:bodyPr>
            <a:normAutofit/>
          </a:bodyPr>
          <a:lstStyle/>
          <a:p>
            <a:pPr algn="l"/>
            <a:r>
              <a:rPr lang="ru-RU" sz="6600"/>
              <a:t>Определение пассажиропотока метро Москвы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0080" y="4382337"/>
            <a:ext cx="6745458" cy="196624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/>
              <a:t>Подготовили: Глебов Глеб, Самошин Денис</a:t>
            </a:r>
          </a:p>
        </p:txBody>
      </p:sp>
      <p:pic>
        <p:nvPicPr>
          <p:cNvPr id="5" name="Picture 4" descr="Файл:Logotip Mgtniip.jpg — Википедия">
            <a:extLst>
              <a:ext uri="{FF2B5EF4-FFF2-40B4-BE49-F238E27FC236}">
                <a16:creationId xmlns:a16="http://schemas.microsoft.com/office/drawing/2014/main" id="{1DC4D46C-5616-E82F-CCA1-414369EA4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3" r="-1" b="16857"/>
          <a:stretch/>
        </p:blipFill>
        <p:spPr>
          <a:xfrm>
            <a:off x="7795623" y="478972"/>
            <a:ext cx="4001589" cy="3592721"/>
          </a:xfrm>
          <a:custGeom>
            <a:avLst/>
            <a:gdLst/>
            <a:ahLst/>
            <a:cxnLst/>
            <a:rect l="l" t="t" r="r" b="b"/>
            <a:pathLst>
              <a:path w="4001589" h="3592721">
                <a:moveTo>
                  <a:pt x="470166" y="82"/>
                </a:moveTo>
                <a:cubicBezTo>
                  <a:pt x="518288" y="-605"/>
                  <a:pt x="566386" y="3023"/>
                  <a:pt x="614238" y="13021"/>
                </a:cubicBezTo>
                <a:cubicBezTo>
                  <a:pt x="720229" y="34420"/>
                  <a:pt x="827897" y="40027"/>
                  <a:pt x="934955" y="29726"/>
                </a:cubicBezTo>
                <a:cubicBezTo>
                  <a:pt x="1040555" y="20702"/>
                  <a:pt x="1146350" y="20093"/>
                  <a:pt x="1252244" y="22653"/>
                </a:cubicBezTo>
                <a:cubicBezTo>
                  <a:pt x="1347753" y="24970"/>
                  <a:pt x="1443361" y="24604"/>
                  <a:pt x="1538871" y="18020"/>
                </a:cubicBezTo>
                <a:cubicBezTo>
                  <a:pt x="1646135" y="10461"/>
                  <a:pt x="1753400" y="3998"/>
                  <a:pt x="1860568" y="18996"/>
                </a:cubicBezTo>
                <a:cubicBezTo>
                  <a:pt x="1953834" y="33431"/>
                  <a:pt x="2047727" y="40637"/>
                  <a:pt x="2141708" y="40575"/>
                </a:cubicBezTo>
                <a:cubicBezTo>
                  <a:pt x="2266312" y="38870"/>
                  <a:pt x="2390622" y="26800"/>
                  <a:pt x="2515030" y="19849"/>
                </a:cubicBezTo>
                <a:cubicBezTo>
                  <a:pt x="2685674" y="10339"/>
                  <a:pt x="2856416" y="2169"/>
                  <a:pt x="3027158" y="16801"/>
                </a:cubicBezTo>
                <a:cubicBezTo>
                  <a:pt x="3145198" y="27409"/>
                  <a:pt x="3263238" y="37163"/>
                  <a:pt x="3381769" y="28994"/>
                </a:cubicBezTo>
                <a:cubicBezTo>
                  <a:pt x="3465425" y="23262"/>
                  <a:pt x="3549180" y="14972"/>
                  <a:pt x="3633033" y="20460"/>
                </a:cubicBezTo>
                <a:lnTo>
                  <a:pt x="3738744" y="24700"/>
                </a:lnTo>
                <a:lnTo>
                  <a:pt x="3738744" y="24830"/>
                </a:lnTo>
                <a:lnTo>
                  <a:pt x="3750661" y="25178"/>
                </a:lnTo>
                <a:lnTo>
                  <a:pt x="3795264" y="26968"/>
                </a:lnTo>
                <a:lnTo>
                  <a:pt x="3814191" y="26606"/>
                </a:lnTo>
                <a:lnTo>
                  <a:pt x="3814191" y="25296"/>
                </a:lnTo>
                <a:lnTo>
                  <a:pt x="3941656" y="20351"/>
                </a:lnTo>
                <a:lnTo>
                  <a:pt x="3996286" y="20544"/>
                </a:lnTo>
                <a:lnTo>
                  <a:pt x="3999704" y="184279"/>
                </a:lnTo>
                <a:cubicBezTo>
                  <a:pt x="4007337" y="352273"/>
                  <a:pt x="3989916" y="519048"/>
                  <a:pt x="3980912" y="686066"/>
                </a:cubicBezTo>
                <a:cubicBezTo>
                  <a:pt x="3974530" y="824285"/>
                  <a:pt x="3975254" y="962883"/>
                  <a:pt x="3983065" y="1100993"/>
                </a:cubicBezTo>
                <a:cubicBezTo>
                  <a:pt x="3994418" y="1329775"/>
                  <a:pt x="3995984" y="1558558"/>
                  <a:pt x="3989623" y="1787585"/>
                </a:cubicBezTo>
                <a:cubicBezTo>
                  <a:pt x="3986490" y="1901610"/>
                  <a:pt x="3987763" y="2015515"/>
                  <a:pt x="3991678" y="2129418"/>
                </a:cubicBezTo>
                <a:cubicBezTo>
                  <a:pt x="4000780" y="2390605"/>
                  <a:pt x="3990600" y="2651550"/>
                  <a:pt x="3987568" y="2912616"/>
                </a:cubicBezTo>
                <a:cubicBezTo>
                  <a:pt x="3986393" y="3012022"/>
                  <a:pt x="3986588" y="3111430"/>
                  <a:pt x="3990992" y="3210716"/>
                </a:cubicBezTo>
                <a:cubicBezTo>
                  <a:pt x="3995886" y="3323219"/>
                  <a:pt x="3997281" y="3435722"/>
                  <a:pt x="3996754" y="3548225"/>
                </a:cubicBezTo>
                <a:lnTo>
                  <a:pt x="3996203" y="3580527"/>
                </a:lnTo>
                <a:lnTo>
                  <a:pt x="3817494" y="3567893"/>
                </a:lnTo>
                <a:cubicBezTo>
                  <a:pt x="3755892" y="3566024"/>
                  <a:pt x="3694230" y="3566635"/>
                  <a:pt x="3632626" y="3569729"/>
                </a:cubicBezTo>
                <a:cubicBezTo>
                  <a:pt x="3508559" y="3576065"/>
                  <a:pt x="3384601" y="3593362"/>
                  <a:pt x="3260317" y="3578866"/>
                </a:cubicBezTo>
                <a:cubicBezTo>
                  <a:pt x="3046403" y="3553649"/>
                  <a:pt x="2833252" y="3579963"/>
                  <a:pt x="2619882" y="3588368"/>
                </a:cubicBezTo>
                <a:cubicBezTo>
                  <a:pt x="2454934" y="3596047"/>
                  <a:pt x="2289690" y="3590429"/>
                  <a:pt x="2125460" y="3571557"/>
                </a:cubicBezTo>
                <a:cubicBezTo>
                  <a:pt x="1964487" y="3553014"/>
                  <a:pt x="1802168" y="3554895"/>
                  <a:pt x="1641577" y="3577161"/>
                </a:cubicBezTo>
                <a:cubicBezTo>
                  <a:pt x="1569765" y="3584855"/>
                  <a:pt x="1497464" y="3585179"/>
                  <a:pt x="1425600" y="3578135"/>
                </a:cubicBezTo>
                <a:cubicBezTo>
                  <a:pt x="1311136" y="3569647"/>
                  <a:pt x="1196249" y="3571642"/>
                  <a:pt x="1082079" y="3584104"/>
                </a:cubicBezTo>
                <a:cubicBezTo>
                  <a:pt x="932047" y="3601037"/>
                  <a:pt x="781581" y="3588856"/>
                  <a:pt x="631439" y="3582643"/>
                </a:cubicBezTo>
                <a:cubicBezTo>
                  <a:pt x="518453" y="3578013"/>
                  <a:pt x="405576" y="3575211"/>
                  <a:pt x="292590" y="3579597"/>
                </a:cubicBezTo>
                <a:lnTo>
                  <a:pt x="24062" y="3578027"/>
                </a:lnTo>
                <a:lnTo>
                  <a:pt x="26037" y="3426039"/>
                </a:lnTo>
                <a:cubicBezTo>
                  <a:pt x="28388" y="3239733"/>
                  <a:pt x="28388" y="3053550"/>
                  <a:pt x="10461" y="2867977"/>
                </a:cubicBezTo>
                <a:cubicBezTo>
                  <a:pt x="-1195" y="2748609"/>
                  <a:pt x="-5604" y="2628267"/>
                  <a:pt x="10461" y="2509144"/>
                </a:cubicBezTo>
                <a:cubicBezTo>
                  <a:pt x="27654" y="2377219"/>
                  <a:pt x="32159" y="2243207"/>
                  <a:pt x="23883" y="2109954"/>
                </a:cubicBezTo>
                <a:cubicBezTo>
                  <a:pt x="16633" y="1978516"/>
                  <a:pt x="16143" y="1846835"/>
                  <a:pt x="18200" y="1715031"/>
                </a:cubicBezTo>
                <a:cubicBezTo>
                  <a:pt x="20062" y="1596151"/>
                  <a:pt x="19768" y="1477150"/>
                  <a:pt x="14477" y="1358271"/>
                </a:cubicBezTo>
                <a:cubicBezTo>
                  <a:pt x="8405" y="1224761"/>
                  <a:pt x="3212" y="1091250"/>
                  <a:pt x="15262" y="957861"/>
                </a:cubicBezTo>
                <a:cubicBezTo>
                  <a:pt x="26859" y="841775"/>
                  <a:pt x="32649" y="724907"/>
                  <a:pt x="32599" y="607930"/>
                </a:cubicBezTo>
                <a:cubicBezTo>
                  <a:pt x="31229" y="452838"/>
                  <a:pt x="21531" y="298112"/>
                  <a:pt x="15947" y="143264"/>
                </a:cubicBezTo>
                <a:lnTo>
                  <a:pt x="13308" y="44257"/>
                </a:lnTo>
                <a:lnTo>
                  <a:pt x="17662" y="44403"/>
                </a:lnTo>
                <a:lnTo>
                  <a:pt x="92850" y="32188"/>
                </a:lnTo>
                <a:lnTo>
                  <a:pt x="101988" y="32179"/>
                </a:lnTo>
                <a:cubicBezTo>
                  <a:pt x="176730" y="29756"/>
                  <a:pt x="251399" y="24177"/>
                  <a:pt x="325945" y="13021"/>
                </a:cubicBezTo>
                <a:cubicBezTo>
                  <a:pt x="373897" y="5767"/>
                  <a:pt x="422044" y="768"/>
                  <a:pt x="470166" y="82"/>
                </a:cubicBezTo>
                <a:close/>
              </a:path>
            </a:pathLst>
          </a:custGeom>
        </p:spPr>
      </p:pic>
      <p:pic>
        <p:nvPicPr>
          <p:cNvPr id="6" name="Рисунок 5" descr="НИЯУ МИФИ - новый член Ассоциации менеджеров">
            <a:extLst>
              <a:ext uri="{FF2B5EF4-FFF2-40B4-BE49-F238E27FC236}">
                <a16:creationId xmlns:a16="http://schemas.microsoft.com/office/drawing/2014/main" id="{4D3DD09B-1B28-2106-E04D-D72191C10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7909"/>
          <a:stretch/>
        </p:blipFill>
        <p:spPr>
          <a:xfrm>
            <a:off x="8456022" y="4694037"/>
            <a:ext cx="3625669" cy="2161407"/>
          </a:xfrm>
          <a:custGeom>
            <a:avLst/>
            <a:gdLst/>
            <a:ahLst/>
            <a:cxnLst/>
            <a:rect l="l" t="t" r="r" b="b"/>
            <a:pathLst>
              <a:path w="4001589" h="2354447">
                <a:moveTo>
                  <a:pt x="470166" y="54"/>
                </a:moveTo>
                <a:cubicBezTo>
                  <a:pt x="518288" y="-396"/>
                  <a:pt x="566386" y="1981"/>
                  <a:pt x="614238" y="8533"/>
                </a:cubicBezTo>
                <a:cubicBezTo>
                  <a:pt x="720229" y="22557"/>
                  <a:pt x="827897" y="26232"/>
                  <a:pt x="934955" y="19481"/>
                </a:cubicBezTo>
                <a:cubicBezTo>
                  <a:pt x="1040555" y="13567"/>
                  <a:pt x="1146350" y="13168"/>
                  <a:pt x="1252244" y="14846"/>
                </a:cubicBezTo>
                <a:cubicBezTo>
                  <a:pt x="1347753" y="16364"/>
                  <a:pt x="1443361" y="16124"/>
                  <a:pt x="1538871" y="11809"/>
                </a:cubicBezTo>
                <a:cubicBezTo>
                  <a:pt x="1646135" y="6855"/>
                  <a:pt x="1753400" y="2620"/>
                  <a:pt x="1860568" y="12449"/>
                </a:cubicBezTo>
                <a:cubicBezTo>
                  <a:pt x="1953834" y="21909"/>
                  <a:pt x="2047727" y="26631"/>
                  <a:pt x="2141708" y="26591"/>
                </a:cubicBezTo>
                <a:cubicBezTo>
                  <a:pt x="2266312" y="25473"/>
                  <a:pt x="2390622" y="17563"/>
                  <a:pt x="2515030" y="13008"/>
                </a:cubicBezTo>
                <a:cubicBezTo>
                  <a:pt x="2685674" y="6776"/>
                  <a:pt x="2856416" y="1422"/>
                  <a:pt x="3027158" y="11010"/>
                </a:cubicBezTo>
                <a:cubicBezTo>
                  <a:pt x="3145198" y="17962"/>
                  <a:pt x="3263238" y="24355"/>
                  <a:pt x="3381769" y="19001"/>
                </a:cubicBezTo>
                <a:cubicBezTo>
                  <a:pt x="3465425" y="15245"/>
                  <a:pt x="3549180" y="9812"/>
                  <a:pt x="3633033" y="13408"/>
                </a:cubicBezTo>
                <a:lnTo>
                  <a:pt x="3738744" y="16187"/>
                </a:lnTo>
                <a:lnTo>
                  <a:pt x="3738744" y="16272"/>
                </a:lnTo>
                <a:lnTo>
                  <a:pt x="3750661" y="16501"/>
                </a:lnTo>
                <a:lnTo>
                  <a:pt x="3795264" y="17673"/>
                </a:lnTo>
                <a:lnTo>
                  <a:pt x="3814191" y="17436"/>
                </a:lnTo>
                <a:lnTo>
                  <a:pt x="3814191" y="16578"/>
                </a:lnTo>
                <a:lnTo>
                  <a:pt x="3941656" y="13337"/>
                </a:lnTo>
                <a:lnTo>
                  <a:pt x="3996286" y="13464"/>
                </a:lnTo>
                <a:lnTo>
                  <a:pt x="3999704" y="120765"/>
                </a:lnTo>
                <a:cubicBezTo>
                  <a:pt x="4007337" y="230858"/>
                  <a:pt x="3989916" y="340152"/>
                  <a:pt x="3980912" y="449605"/>
                </a:cubicBezTo>
                <a:cubicBezTo>
                  <a:pt x="3974530" y="540185"/>
                  <a:pt x="3975254" y="631014"/>
                  <a:pt x="3983065" y="721523"/>
                </a:cubicBezTo>
                <a:cubicBezTo>
                  <a:pt x="3994418" y="871452"/>
                  <a:pt x="3995984" y="1021383"/>
                  <a:pt x="3989623" y="1171473"/>
                </a:cubicBezTo>
                <a:cubicBezTo>
                  <a:pt x="3986490" y="1246198"/>
                  <a:pt x="3987763" y="1320844"/>
                  <a:pt x="3991678" y="1395489"/>
                </a:cubicBezTo>
                <a:cubicBezTo>
                  <a:pt x="4000780" y="1566655"/>
                  <a:pt x="3990600" y="1737662"/>
                  <a:pt x="3987568" y="1908748"/>
                </a:cubicBezTo>
                <a:cubicBezTo>
                  <a:pt x="3986393" y="1973893"/>
                  <a:pt x="3986588" y="2039039"/>
                  <a:pt x="3990992" y="2104104"/>
                </a:cubicBezTo>
                <a:cubicBezTo>
                  <a:pt x="3995886" y="2177832"/>
                  <a:pt x="3997281" y="2251559"/>
                  <a:pt x="3996754" y="2325287"/>
                </a:cubicBezTo>
                <a:lnTo>
                  <a:pt x="3996203" y="2346456"/>
                </a:lnTo>
                <a:lnTo>
                  <a:pt x="3817494" y="2338176"/>
                </a:lnTo>
                <a:cubicBezTo>
                  <a:pt x="3755892" y="2336952"/>
                  <a:pt x="3694230" y="2337352"/>
                  <a:pt x="3632626" y="2339380"/>
                </a:cubicBezTo>
                <a:cubicBezTo>
                  <a:pt x="3508559" y="2343531"/>
                  <a:pt x="3384601" y="2354867"/>
                  <a:pt x="3260317" y="2345368"/>
                </a:cubicBezTo>
                <a:cubicBezTo>
                  <a:pt x="3046403" y="2328842"/>
                  <a:pt x="2833252" y="2346086"/>
                  <a:pt x="2619882" y="2351594"/>
                </a:cubicBezTo>
                <a:cubicBezTo>
                  <a:pt x="2454934" y="2356627"/>
                  <a:pt x="2289690" y="2352945"/>
                  <a:pt x="2125460" y="2340577"/>
                </a:cubicBezTo>
                <a:cubicBezTo>
                  <a:pt x="1964487" y="2328426"/>
                  <a:pt x="1802168" y="2329658"/>
                  <a:pt x="1641577" y="2344250"/>
                </a:cubicBezTo>
                <a:cubicBezTo>
                  <a:pt x="1569765" y="2349292"/>
                  <a:pt x="1497464" y="2349505"/>
                  <a:pt x="1425600" y="2344888"/>
                </a:cubicBezTo>
                <a:cubicBezTo>
                  <a:pt x="1311136" y="2339326"/>
                  <a:pt x="1196249" y="2340633"/>
                  <a:pt x="1082079" y="2348800"/>
                </a:cubicBezTo>
                <a:cubicBezTo>
                  <a:pt x="932047" y="2359897"/>
                  <a:pt x="781581" y="2351914"/>
                  <a:pt x="631439" y="2347842"/>
                </a:cubicBezTo>
                <a:cubicBezTo>
                  <a:pt x="518453" y="2344808"/>
                  <a:pt x="405576" y="2342972"/>
                  <a:pt x="292590" y="2345846"/>
                </a:cubicBezTo>
                <a:lnTo>
                  <a:pt x="24062" y="2344817"/>
                </a:lnTo>
                <a:lnTo>
                  <a:pt x="26037" y="2245214"/>
                </a:lnTo>
                <a:cubicBezTo>
                  <a:pt x="28388" y="2123121"/>
                  <a:pt x="28388" y="2001108"/>
                  <a:pt x="10461" y="1879495"/>
                </a:cubicBezTo>
                <a:cubicBezTo>
                  <a:pt x="-1195" y="1801269"/>
                  <a:pt x="-5604" y="1722404"/>
                  <a:pt x="10461" y="1644338"/>
                </a:cubicBezTo>
                <a:cubicBezTo>
                  <a:pt x="27654" y="1557882"/>
                  <a:pt x="32159" y="1470059"/>
                  <a:pt x="23883" y="1382733"/>
                </a:cubicBezTo>
                <a:cubicBezTo>
                  <a:pt x="16633" y="1296597"/>
                  <a:pt x="16143" y="1210301"/>
                  <a:pt x="18200" y="1123925"/>
                </a:cubicBezTo>
                <a:cubicBezTo>
                  <a:pt x="20062" y="1046019"/>
                  <a:pt x="19768" y="968033"/>
                  <a:pt x="14477" y="890127"/>
                </a:cubicBezTo>
                <a:cubicBezTo>
                  <a:pt x="8405" y="802633"/>
                  <a:pt x="3212" y="715138"/>
                  <a:pt x="15262" y="627723"/>
                </a:cubicBezTo>
                <a:cubicBezTo>
                  <a:pt x="26859" y="551647"/>
                  <a:pt x="32649" y="475059"/>
                  <a:pt x="32599" y="398400"/>
                </a:cubicBezTo>
                <a:cubicBezTo>
                  <a:pt x="31229" y="296762"/>
                  <a:pt x="21531" y="195365"/>
                  <a:pt x="15947" y="93886"/>
                </a:cubicBezTo>
                <a:lnTo>
                  <a:pt x="13308" y="29003"/>
                </a:lnTo>
                <a:lnTo>
                  <a:pt x="17662" y="29099"/>
                </a:lnTo>
                <a:lnTo>
                  <a:pt x="92850" y="21094"/>
                </a:lnTo>
                <a:lnTo>
                  <a:pt x="101988" y="21088"/>
                </a:lnTo>
                <a:cubicBezTo>
                  <a:pt x="176730" y="19500"/>
                  <a:pt x="251399" y="15844"/>
                  <a:pt x="325945" y="8533"/>
                </a:cubicBezTo>
                <a:cubicBezTo>
                  <a:pt x="373897" y="3780"/>
                  <a:pt x="422044" y="503"/>
                  <a:pt x="470166" y="5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F81EF-90DB-8B70-3205-F1C67EDA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Что</a:t>
            </a:r>
            <a:r>
              <a:rPr lang="en-US"/>
              <a:t> </a:t>
            </a:r>
            <a:r>
              <a:rPr lang="en-US" err="1"/>
              <a:t>бы</a:t>
            </a:r>
            <a:r>
              <a:rPr lang="en-US"/>
              <a:t> </a:t>
            </a:r>
            <a:r>
              <a:rPr lang="en-US" err="1"/>
              <a:t>можно</a:t>
            </a:r>
            <a:r>
              <a:rPr lang="en-US"/>
              <a:t> </a:t>
            </a:r>
            <a:r>
              <a:rPr lang="en-US" err="1"/>
              <a:t>сделать</a:t>
            </a:r>
            <a:r>
              <a:rPr lang="en-US"/>
              <a:t> </a:t>
            </a:r>
            <a:r>
              <a:rPr lang="en-US" err="1"/>
              <a:t>еще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6EB54-0B7E-2A4F-5BC3-FC56CDEE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Учесть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станции</a:t>
            </a:r>
            <a:r>
              <a:rPr lang="en-US">
                <a:ea typeface="+mn-lt"/>
                <a:cs typeface="+mn-lt"/>
              </a:rPr>
              <a:t> с </a:t>
            </a:r>
            <a:r>
              <a:rPr lang="en-US" err="1">
                <a:ea typeface="+mn-lt"/>
                <a:cs typeface="+mn-lt"/>
              </a:rPr>
              <a:t>одинаковым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названием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на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разных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ветках</a:t>
            </a:r>
            <a:endParaRPr lang="en-US" err="1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 Prompt engineering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 LLAMA fine tuning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 Speech to Text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 Triton inference server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 Airflow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 CI/CD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 Data Base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986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AAF2-BB5C-0251-81DE-B952AF91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788" y="-138327"/>
            <a:ext cx="6527722" cy="1846615"/>
          </a:xfrm>
        </p:spPr>
        <p:txBody>
          <a:bodyPr anchor="b">
            <a:normAutofit/>
          </a:bodyPr>
          <a:lstStyle/>
          <a:p>
            <a:r>
              <a:rPr lang="en-US" sz="5400" err="1"/>
              <a:t>Стек</a:t>
            </a:r>
            <a:r>
              <a:rPr lang="en-US" sz="5400"/>
              <a:t> </a:t>
            </a:r>
            <a:r>
              <a:rPr lang="en-US" sz="5400" err="1"/>
              <a:t>технологий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9C30-2FFF-0D4A-EA2B-537C65E8C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213" y="2179093"/>
            <a:ext cx="3895522" cy="33863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400"/>
              <a:t> LLAMA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400"/>
              <a:t> Holt Winters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400"/>
              <a:t> </a:t>
            </a:r>
            <a:r>
              <a:rPr lang="en-US" sz="2400" err="1"/>
              <a:t>CatBoost</a:t>
            </a:r>
            <a:endParaRPr lang="en-US" sz="2400" err="1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400"/>
              <a:t> Git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400"/>
              <a:t> </a:t>
            </a:r>
            <a:r>
              <a:rPr lang="en-US" sz="2400" err="1"/>
              <a:t>Telebot</a:t>
            </a:r>
            <a:endParaRPr lang="en-US" sz="2400" err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Picture 8" descr="Git - Logo Downloads">
            <a:extLst>
              <a:ext uri="{FF2B5EF4-FFF2-40B4-BE49-F238E27FC236}">
                <a16:creationId xmlns:a16="http://schemas.microsoft.com/office/drawing/2014/main" id="{F7FE81AF-6595-C189-20ED-01D75548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326" y="1886692"/>
            <a:ext cx="1833115" cy="1852907"/>
          </a:xfrm>
          <a:prstGeom prst="rect">
            <a:avLst/>
          </a:prstGeom>
        </p:spPr>
      </p:pic>
      <p:pic>
        <p:nvPicPr>
          <p:cNvPr id="5" name="Picture 4" descr="яндекс catboost картинка">
            <a:extLst>
              <a:ext uri="{FF2B5EF4-FFF2-40B4-BE49-F238E27FC236}">
                <a16:creationId xmlns:a16="http://schemas.microsoft.com/office/drawing/2014/main" id="{5CB38F13-DC54-EEA4-EAC3-220FEF07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888" y="1561012"/>
            <a:ext cx="3785616" cy="1591448"/>
          </a:xfrm>
          <a:prstGeom prst="rect">
            <a:avLst/>
          </a:prstGeom>
        </p:spPr>
      </p:pic>
      <p:pic>
        <p:nvPicPr>
          <p:cNvPr id="10" name="Picture 9" descr="Телеграм-бот на Python. ч.1 | Native coder | Дзен">
            <a:extLst>
              <a:ext uri="{FF2B5EF4-FFF2-40B4-BE49-F238E27FC236}">
                <a16:creationId xmlns:a16="http://schemas.microsoft.com/office/drawing/2014/main" id="{920FF2D3-F40B-7102-EA4F-4D3E35F5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24" y="4291831"/>
            <a:ext cx="3099816" cy="1405425"/>
          </a:xfrm>
          <a:prstGeom prst="rect">
            <a:avLst/>
          </a:prstGeom>
        </p:spPr>
      </p:pic>
      <p:pic>
        <p:nvPicPr>
          <p:cNvPr id="12" name="Picture 11" descr="LLaMA 2: Meta's Open Source AI Model">
            <a:extLst>
              <a:ext uri="{FF2B5EF4-FFF2-40B4-BE49-F238E27FC236}">
                <a16:creationId xmlns:a16="http://schemas.microsoft.com/office/drawing/2014/main" id="{B3B2D8DF-99E9-D9B3-E0E2-0021EE8F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88" y="3517958"/>
            <a:ext cx="3785616" cy="212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9262-3267-B4A5-23F9-23B95B070C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89662" y="2587110"/>
            <a:ext cx="10515600" cy="5311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800" b="1" err="1"/>
              <a:t>Спасибо</a:t>
            </a:r>
            <a:r>
              <a:rPr lang="en-US" sz="4800" b="1"/>
              <a:t> </a:t>
            </a:r>
            <a:r>
              <a:rPr lang="en-US" sz="4800" b="1" err="1"/>
              <a:t>за</a:t>
            </a:r>
            <a:r>
              <a:rPr lang="en-US" sz="4800" b="1"/>
              <a:t> </a:t>
            </a:r>
            <a:r>
              <a:rPr lang="en-US" sz="4800" b="1" err="1"/>
              <a:t>внимание</a:t>
            </a:r>
            <a:r>
              <a:rPr lang="en-US" sz="4800" b="1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AD729-4111-6F34-70E9-C889065E6F89}"/>
              </a:ext>
            </a:extLst>
          </p:cNvPr>
          <p:cNvSpPr txBox="1"/>
          <p:nvPr/>
        </p:nvSpPr>
        <p:spPr>
          <a:xfrm>
            <a:off x="963881" y="4645230"/>
            <a:ext cx="46432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err="1">
                <a:ea typeface="Calibri"/>
                <a:cs typeface="Calibri"/>
              </a:rPr>
              <a:t>Наши</a:t>
            </a:r>
            <a:r>
              <a:rPr lang="en-US" sz="2400" b="1" i="1">
                <a:ea typeface="Calibri"/>
                <a:cs typeface="Calibri"/>
              </a:rPr>
              <a:t> </a:t>
            </a:r>
            <a:r>
              <a:rPr lang="en-US" sz="2400" b="1" i="1" err="1">
                <a:ea typeface="Calibri"/>
                <a:cs typeface="Calibri"/>
              </a:rPr>
              <a:t>контакты</a:t>
            </a:r>
            <a:r>
              <a:rPr lang="en-US" sz="2400">
                <a:ea typeface="Calibri"/>
                <a:cs typeface="Calibri"/>
              </a:rPr>
              <a:t>:</a:t>
            </a:r>
          </a:p>
          <a:p>
            <a:r>
              <a:rPr lang="en-US" sz="2400" err="1">
                <a:ea typeface="Calibri"/>
                <a:cs typeface="Calibri"/>
              </a:rPr>
              <a:t>Глеб</a:t>
            </a:r>
            <a:r>
              <a:rPr lang="en-US" sz="2400">
                <a:ea typeface="Calibri"/>
                <a:cs typeface="Calibri"/>
              </a:rPr>
              <a:t> - @G03177</a:t>
            </a:r>
          </a:p>
          <a:p>
            <a:r>
              <a:rPr lang="en-US" sz="2400" err="1">
                <a:ea typeface="Calibri"/>
                <a:cs typeface="Calibri"/>
              </a:rPr>
              <a:t>Денис</a:t>
            </a:r>
            <a:r>
              <a:rPr lang="en-US" sz="2400">
                <a:ea typeface="Calibri"/>
                <a:cs typeface="Calibri"/>
              </a:rPr>
              <a:t> - @FadedCalendula</a:t>
            </a:r>
          </a:p>
        </p:txBody>
      </p:sp>
    </p:spTree>
    <p:extLst>
      <p:ext uri="{BB962C8B-B14F-4D97-AF65-F5344CB8AC3E}">
        <p14:creationId xmlns:p14="http://schemas.microsoft.com/office/powerpoint/2010/main" val="70837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2AB76-24FC-4D46-19D0-636C79BC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8" y="93785"/>
            <a:ext cx="10515600" cy="1325563"/>
          </a:xfrm>
        </p:spPr>
        <p:txBody>
          <a:bodyPr/>
          <a:lstStyle/>
          <a:p>
            <a:r>
              <a:rPr lang="ru-RU"/>
              <a:t>Команда</a:t>
            </a:r>
          </a:p>
        </p:txBody>
      </p:sp>
      <p:pic>
        <p:nvPicPr>
          <p:cNvPr id="4" name="Объект 3" descr="Изображение выглядит как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D07F2F1-BC9F-EB85-A03D-3E7781DBA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3654" y="-1239"/>
            <a:ext cx="2790476" cy="2485714"/>
          </a:xfrm>
        </p:spPr>
      </p:pic>
      <p:pic>
        <p:nvPicPr>
          <p:cNvPr id="6" name="Рисунок 5" descr="Изображение выглядит как одежда, человек, улыбка, обувь&#10;&#10;Автоматически созданное описание">
            <a:extLst>
              <a:ext uri="{FF2B5EF4-FFF2-40B4-BE49-F238E27FC236}">
                <a16:creationId xmlns:a16="http://schemas.microsoft.com/office/drawing/2014/main" id="{AE39D947-0DAC-E860-F9F6-9BA89F3C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07" y="1868090"/>
            <a:ext cx="5518886" cy="3429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424A4-69DA-3B2B-B6D1-F0A4ABB26B6A}"/>
              </a:ext>
            </a:extLst>
          </p:cNvPr>
          <p:cNvSpPr txBox="1"/>
          <p:nvPr/>
        </p:nvSpPr>
        <p:spPr>
          <a:xfrm>
            <a:off x="121909" y="4021243"/>
            <a:ext cx="3659659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/>
              <a:t>Самошин Денис</a:t>
            </a:r>
          </a:p>
          <a:p>
            <a:r>
              <a:rPr lang="ru-RU" sz="2400"/>
              <a:t>НИЯУ МИФИ 3 курс</a:t>
            </a:r>
          </a:p>
          <a:p>
            <a:r>
              <a:rPr lang="ru-RU" sz="2400"/>
              <a:t>ML, </a:t>
            </a:r>
            <a:r>
              <a:rPr lang="ru-RU" sz="2400" err="1"/>
              <a:t>Backend</a:t>
            </a:r>
            <a:endParaRPr lang="ru-RU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284C7-2394-AEA3-BF49-882984476AD7}"/>
              </a:ext>
            </a:extLst>
          </p:cNvPr>
          <p:cNvSpPr txBox="1"/>
          <p:nvPr/>
        </p:nvSpPr>
        <p:spPr>
          <a:xfrm>
            <a:off x="9171228" y="3862904"/>
            <a:ext cx="2881745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/>
              <a:t>Глебов Глеб</a:t>
            </a:r>
            <a:endParaRPr lang="ru-RU" b="1"/>
          </a:p>
          <a:p>
            <a:r>
              <a:rPr lang="ru-RU" sz="2400"/>
              <a:t>НИЯУ МИФИ 3 курс</a:t>
            </a:r>
          </a:p>
          <a:p>
            <a:r>
              <a:rPr lang="ru-RU" sz="2400"/>
              <a:t>ML, </a:t>
            </a:r>
            <a:r>
              <a:rPr lang="ru-RU" sz="2400" err="1"/>
              <a:t>Backend</a:t>
            </a:r>
            <a:endParaRPr lang="ru-RU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075E74B1-D245-6A3A-AB4A-8F0B4122F6FF}"/>
                  </a:ext>
                </a:extLst>
              </p14:cNvPr>
              <p14:cNvContentPartPr/>
              <p14:nvPr/>
            </p14:nvContentPartPr>
            <p14:xfrm>
              <a:off x="1582306" y="3286641"/>
              <a:ext cx="1410408" cy="796437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075E74B1-D245-6A3A-AB4A-8F0B4122F6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312" y="3268655"/>
                <a:ext cx="1446037" cy="83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30755E0-BB58-B479-1AE8-D90923A46260}"/>
                  </a:ext>
                </a:extLst>
              </p14:cNvPr>
              <p14:cNvContentPartPr/>
              <p14:nvPr/>
            </p14:nvContentPartPr>
            <p14:xfrm>
              <a:off x="8330878" y="3041109"/>
              <a:ext cx="1675286" cy="783066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30755E0-BB58-B479-1AE8-D90923A462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12884" y="3023116"/>
                <a:ext cx="1710915" cy="818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7851349C-4B9A-B1DF-9D3C-03C7447FAA65}"/>
                  </a:ext>
                </a:extLst>
              </p14:cNvPr>
              <p14:cNvContentPartPr/>
              <p14:nvPr/>
            </p14:nvContentPartPr>
            <p14:xfrm>
              <a:off x="8139873" y="2908517"/>
              <a:ext cx="364540" cy="288773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7851349C-4B9A-B1DF-9D3C-03C7447FAA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21898" y="2890536"/>
                <a:ext cx="400131" cy="3243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768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3D845-23A0-D1FF-251F-1DD8F7D4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490847"/>
            <a:ext cx="3595678" cy="1330839"/>
          </a:xfrm>
        </p:spPr>
        <p:txBody>
          <a:bodyPr>
            <a:normAutofit/>
          </a:bodyPr>
          <a:lstStyle/>
          <a:p>
            <a:r>
              <a:rPr lang="ru-RU" sz="4100"/>
              <a:t>Проблематика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747CB2D-91F7-6455-4872-6A86F82F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94" y="2114933"/>
            <a:ext cx="3811883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/>
              <a:t>Загруженность</a:t>
            </a:r>
            <a:r>
              <a:rPr lang="en-US" sz="2400"/>
              <a:t> </a:t>
            </a:r>
            <a:r>
              <a:rPr lang="en-US" sz="2400" err="1"/>
              <a:t>станций</a:t>
            </a:r>
            <a:r>
              <a:rPr lang="en-US" sz="2400"/>
              <a:t> </a:t>
            </a:r>
            <a:r>
              <a:rPr lang="en-US" sz="2400" err="1"/>
              <a:t>метро</a:t>
            </a:r>
            <a:r>
              <a:rPr lang="en-US" sz="2400"/>
              <a:t> </a:t>
            </a:r>
          </a:p>
          <a:p>
            <a:r>
              <a:rPr lang="en-US" sz="2400" err="1">
                <a:ea typeface="+mn-lt"/>
                <a:cs typeface="+mn-lt"/>
              </a:rPr>
              <a:t>Отсутствие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понимания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/>
              <a:t>и </a:t>
            </a:r>
            <a:r>
              <a:rPr lang="en-US" sz="2400" err="1"/>
              <a:t>мониторинга</a:t>
            </a:r>
            <a:r>
              <a:rPr lang="en-US" sz="2400"/>
              <a:t> </a:t>
            </a:r>
            <a:r>
              <a:rPr lang="en-US" sz="2400" err="1"/>
              <a:t>пассажиропотока</a:t>
            </a:r>
          </a:p>
        </p:txBody>
      </p:sp>
      <p:pic>
        <p:nvPicPr>
          <p:cNvPr id="5" name="Content Placeholder 4" descr="Метро москва люди - 94 фото">
            <a:extLst>
              <a:ext uri="{FF2B5EF4-FFF2-40B4-BE49-F238E27FC236}">
                <a16:creationId xmlns:a16="http://schemas.microsoft.com/office/drawing/2014/main" id="{313008CA-4D9E-F12E-C906-6E2484043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2" r="11802" b="-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043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0BCB3-2D56-F025-D63C-3875FB625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7" y="384917"/>
            <a:ext cx="10515600" cy="1325563"/>
          </a:xfrm>
        </p:spPr>
        <p:txBody>
          <a:bodyPr/>
          <a:lstStyle/>
          <a:p>
            <a:r>
              <a:rPr lang="ru-RU"/>
              <a:t>@MskSubwayBot</a:t>
            </a:r>
          </a:p>
        </p:txBody>
      </p:sp>
      <p:pic>
        <p:nvPicPr>
          <p:cNvPr id="4" name="Content Placeholder 3" descr="Llama logo and symbol, meaning, history, PNG">
            <a:extLst>
              <a:ext uri="{FF2B5EF4-FFF2-40B4-BE49-F238E27FC236}">
                <a16:creationId xmlns:a16="http://schemas.microsoft.com/office/drawing/2014/main" id="{D36AFEAF-DC53-57F8-CF8C-4EB50E9BF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5021" y="2647848"/>
            <a:ext cx="3705036" cy="2360181"/>
          </a:xfrm>
        </p:spPr>
      </p:pic>
      <p:pic>
        <p:nvPicPr>
          <p:cNvPr id="5" name="Picture 4" descr="Telegram bot что такое и как делать">
            <a:extLst>
              <a:ext uri="{FF2B5EF4-FFF2-40B4-BE49-F238E27FC236}">
                <a16:creationId xmlns:a16="http://schemas.microsoft.com/office/drawing/2014/main" id="{770CE2A3-50C2-94AB-4BDA-F2274FF8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55" y="3005182"/>
            <a:ext cx="1889760" cy="184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CC8768-C591-BC3E-DB0E-D1412F309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48" y="2924526"/>
            <a:ext cx="2196539" cy="20125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54881C-CACA-AA8E-27B4-BB5E9F21CBA0}"/>
              </a:ext>
            </a:extLst>
          </p:cNvPr>
          <p:cNvSpPr/>
          <p:nvPr/>
        </p:nvSpPr>
        <p:spPr>
          <a:xfrm>
            <a:off x="5661495" y="2567973"/>
            <a:ext cx="5668752" cy="2653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2B5A2D4D-F64B-20CB-FFE7-DF29BD5A7756}"/>
              </a:ext>
            </a:extLst>
          </p:cNvPr>
          <p:cNvSpPr/>
          <p:nvPr/>
        </p:nvSpPr>
        <p:spPr>
          <a:xfrm>
            <a:off x="8324339" y="3511268"/>
            <a:ext cx="769257" cy="63796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70616BF-C4E3-5047-0D4F-454CD65E8B4F}"/>
              </a:ext>
            </a:extLst>
          </p:cNvPr>
          <p:cNvSpPr/>
          <p:nvPr/>
        </p:nvSpPr>
        <p:spPr>
          <a:xfrm>
            <a:off x="3443844" y="3938649"/>
            <a:ext cx="1840675" cy="41563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0815C4F-76D9-4920-FA96-C61254BC72D8}"/>
              </a:ext>
            </a:extLst>
          </p:cNvPr>
          <p:cNvSpPr/>
          <p:nvPr/>
        </p:nvSpPr>
        <p:spPr>
          <a:xfrm>
            <a:off x="3394364" y="3156857"/>
            <a:ext cx="1939636" cy="4354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qr code with black squares&#10;&#10;Автоматически созданное описание">
            <a:extLst>
              <a:ext uri="{FF2B5EF4-FFF2-40B4-BE49-F238E27FC236}">
                <a16:creationId xmlns:a16="http://schemas.microsoft.com/office/drawing/2014/main" id="{DD4B40CD-E5A1-1E75-AF69-C84A680CA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325" y="118753"/>
            <a:ext cx="2048495" cy="2058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4B9A2-CE8E-6852-BD5B-AE27F7DAD9A2}"/>
              </a:ext>
            </a:extLst>
          </p:cNvPr>
          <p:cNvSpPr txBox="1"/>
          <p:nvPr/>
        </p:nvSpPr>
        <p:spPr>
          <a:xfrm>
            <a:off x="3237409" y="2742638"/>
            <a:ext cx="3238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ea typeface="+mn-lt"/>
                <a:cs typeface="+mn-lt"/>
              </a:rPr>
              <a:t>"</a:t>
            </a:r>
            <a:r>
              <a:rPr lang="ru-RU" b="1" err="1">
                <a:ea typeface="+mn-lt"/>
                <a:cs typeface="+mn-lt"/>
              </a:rPr>
              <a:t>варшавка</a:t>
            </a:r>
            <a:r>
              <a:rPr lang="ru-RU" b="1">
                <a:ea typeface="+mn-lt"/>
                <a:cs typeface="+mn-lt"/>
              </a:rPr>
              <a:t> завтра"</a:t>
            </a:r>
            <a:endParaRPr lang="ru-RU" b="1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9746C-5A25-59FC-3317-EAB51FB17212}"/>
              </a:ext>
            </a:extLst>
          </p:cNvPr>
          <p:cNvSpPr txBox="1"/>
          <p:nvPr/>
        </p:nvSpPr>
        <p:spPr>
          <a:xfrm>
            <a:off x="3054259" y="4418718"/>
            <a:ext cx="26598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b="1"/>
              <a:t>Данные о пассажиропотоке</a:t>
            </a:r>
            <a:endParaRPr lang="ru-RU" sz="1600" b="1">
              <a:ea typeface="Calibri"/>
              <a:cs typeface="Calibri"/>
            </a:endParaRPr>
          </a:p>
          <a:p>
            <a:r>
              <a:rPr lang="ru-RU" sz="1600" b="1"/>
              <a:t>на заданной станции</a:t>
            </a:r>
            <a:endParaRPr lang="ru-RU" sz="1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2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16C68-6619-7FA0-1941-0804E299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Почему LLAMA?</a:t>
            </a:r>
          </a:p>
        </p:txBody>
      </p:sp>
      <p:pic>
        <p:nvPicPr>
          <p:cNvPr id="7" name="Content Placeholder 6" descr="LLaMA 2: Meta's Open Source AI Model">
            <a:extLst>
              <a:ext uri="{FF2B5EF4-FFF2-40B4-BE49-F238E27FC236}">
                <a16:creationId xmlns:a16="http://schemas.microsoft.com/office/drawing/2014/main" id="{F1A3E3F3-0AF7-D03F-02CE-89A27C5A9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080" y="1875105"/>
            <a:ext cx="4744853" cy="26749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0705E-752C-9302-6FD4-BFED25B5C203}"/>
              </a:ext>
            </a:extLst>
          </p:cNvPr>
          <p:cNvSpPr txBox="1"/>
          <p:nvPr/>
        </p:nvSpPr>
        <p:spPr>
          <a:xfrm>
            <a:off x="1240971" y="4556165"/>
            <a:ext cx="411875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2800"/>
              <a:t>Open-Source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ru-RU" sz="2800"/>
              <a:t>Небольшой размер</a:t>
            </a:r>
          </a:p>
          <a:p>
            <a:pPr marL="457200" indent="-457200">
              <a:buFont typeface="Arial"/>
              <a:buChar char="•"/>
            </a:pPr>
            <a:r>
              <a:rPr lang="ru-RU" sz="2800"/>
              <a:t>Популярна в задаче "</a:t>
            </a:r>
            <a:r>
              <a:rPr lang="ru-RU" sz="2800" err="1"/>
              <a:t>function</a:t>
            </a:r>
            <a:r>
              <a:rPr lang="ru-RU" sz="2800"/>
              <a:t> </a:t>
            </a:r>
            <a:r>
              <a:rPr lang="ru-RU" sz="2800" err="1"/>
              <a:t>calling</a:t>
            </a:r>
            <a:r>
              <a:rPr lang="ru-RU" sz="2800"/>
              <a:t>"</a:t>
            </a:r>
          </a:p>
        </p:txBody>
      </p:sp>
      <p:pic>
        <p:nvPicPr>
          <p:cNvPr id="3" name="Picture 2" descr="Каковы возможности YandexGPT и как попробовать новую нейросеть - Лайфхакер">
            <a:extLst>
              <a:ext uri="{FF2B5EF4-FFF2-40B4-BE49-F238E27FC236}">
                <a16:creationId xmlns:a16="http://schemas.microsoft.com/office/drawing/2014/main" id="{6BE43F9E-94F3-1545-8E3F-5CA216BC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64" y="1872344"/>
            <a:ext cx="4930237" cy="2677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CF424-2018-5FD0-364C-B44127F7BAEB}"/>
              </a:ext>
            </a:extLst>
          </p:cNvPr>
          <p:cNvSpPr txBox="1"/>
          <p:nvPr/>
        </p:nvSpPr>
        <p:spPr>
          <a:xfrm>
            <a:off x="7129153" y="4556166"/>
            <a:ext cx="4395848" cy="1375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2800"/>
              <a:t>Платные запросы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ru-RU" sz="2800"/>
              <a:t>Лучше работает с русским языком</a:t>
            </a:r>
          </a:p>
        </p:txBody>
      </p:sp>
    </p:spTree>
    <p:extLst>
      <p:ext uri="{BB962C8B-B14F-4D97-AF65-F5344CB8AC3E}">
        <p14:creationId xmlns:p14="http://schemas.microsoft.com/office/powerpoint/2010/main" val="368875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B6E6-ED02-6A31-E8D0-1149985D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0" y="233045"/>
            <a:ext cx="10515600" cy="1325563"/>
          </a:xfrm>
        </p:spPr>
        <p:txBody>
          <a:bodyPr/>
          <a:lstStyle/>
          <a:p>
            <a:r>
              <a:rPr lang="en-US" err="1"/>
              <a:t>Анализ</a:t>
            </a:r>
            <a:r>
              <a:rPr lang="en-US"/>
              <a:t> </a:t>
            </a:r>
            <a:r>
              <a:rPr lang="en-US" err="1"/>
              <a:t>временных</a:t>
            </a:r>
            <a:r>
              <a:rPr lang="en-US"/>
              <a:t> </a:t>
            </a:r>
            <a:r>
              <a:rPr lang="en-US" err="1"/>
              <a:t>рядов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D146F6-0798-3F27-35F1-6668E48BE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6836" y="1887773"/>
            <a:ext cx="583264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4E956F-69F7-D89B-856F-CEE508CB5338}"/>
              </a:ext>
            </a:extLst>
          </p:cNvPr>
          <p:cNvSpPr txBox="1"/>
          <p:nvPr/>
        </p:nvSpPr>
        <p:spPr>
          <a:xfrm>
            <a:off x="795646" y="2369127"/>
            <a:ext cx="426719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ru-RU" sz="2800"/>
              <a:t>Ряд не стационарный</a:t>
            </a:r>
          </a:p>
          <a:p>
            <a:pPr marL="457200" indent="-457200">
              <a:buFont typeface="Arial"/>
              <a:buChar char="•"/>
            </a:pPr>
            <a:r>
              <a:rPr lang="ru-RU" sz="2800"/>
              <a:t>Прослеживается недельная сезонность и тренд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7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0DEB-395F-2517-FF39-D093CE32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Holt Winters  </a:t>
            </a:r>
            <a:endParaRPr lang="en-US" b="1">
              <a:solidFill>
                <a:srgbClr val="00B050"/>
              </a:solidFill>
              <a:ea typeface="Calibri Light"/>
              <a:cs typeface="Calibri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52982F-B6D1-C75F-28EF-5024DD3F6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93" y="1825624"/>
            <a:ext cx="5629225" cy="3668507"/>
          </a:xfrm>
        </p:spPr>
      </p:pic>
      <p:pic>
        <p:nvPicPr>
          <p:cNvPr id="5" name="Picture 4" descr="A graph of a train&#10;&#10;Автоматически созданное описание">
            <a:extLst>
              <a:ext uri="{FF2B5EF4-FFF2-40B4-BE49-F238E27FC236}">
                <a16:creationId xmlns:a16="http://schemas.microsoft.com/office/drawing/2014/main" id="{ECC76034-AEC1-6631-0B9D-E2F3EB3F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82" y="1821256"/>
            <a:ext cx="5431724" cy="3670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616E1D-C597-F837-04BB-1251EE93AF03}"/>
              </a:ext>
            </a:extLst>
          </p:cNvPr>
          <p:cNvSpPr txBox="1"/>
          <p:nvPr/>
        </p:nvSpPr>
        <p:spPr>
          <a:xfrm>
            <a:off x="2092036" y="563484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Театральная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6AC2B-C4EB-4101-89F4-E4210F539947}"/>
              </a:ext>
            </a:extLst>
          </p:cNvPr>
          <p:cNvSpPr txBox="1"/>
          <p:nvPr/>
        </p:nvSpPr>
        <p:spPr>
          <a:xfrm>
            <a:off x="8138556" y="562494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/>
              <a:t>Котельники</a:t>
            </a:r>
            <a:endParaRPr lang="en-US"/>
          </a:p>
        </p:txBody>
      </p:sp>
      <p:pic>
        <p:nvPicPr>
          <p:cNvPr id="9" name="Picture 8" descr="Зеленая галочка">
            <a:extLst>
              <a:ext uri="{FF2B5EF4-FFF2-40B4-BE49-F238E27FC236}">
                <a16:creationId xmlns:a16="http://schemas.microsoft.com/office/drawing/2014/main" id="{DDD55EE5-7BAF-24D2-1C3D-14DE4B6F7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4" y="820387"/>
            <a:ext cx="892630" cy="8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51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A262-CD3F-F5B6-13BC-47C82225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Catboost</a:t>
            </a:r>
            <a:r>
              <a:rPr lang="en-US"/>
              <a:t> </a:t>
            </a:r>
            <a:endParaRPr lang="en-US">
              <a:ea typeface="Calibri Light"/>
              <a:cs typeface="Calibri Light"/>
            </a:endParaRPr>
          </a:p>
        </p:txBody>
      </p:sp>
      <p:pic>
        <p:nvPicPr>
          <p:cNvPr id="4" name="Content Placeholder 3" descr="A graph of a catboost&#10;&#10;Автоматически созданное описание">
            <a:extLst>
              <a:ext uri="{FF2B5EF4-FFF2-40B4-BE49-F238E27FC236}">
                <a16:creationId xmlns:a16="http://schemas.microsoft.com/office/drawing/2014/main" id="{8DD4CBD8-2092-5808-E3BC-12CBC61F7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377" y="1845417"/>
            <a:ext cx="6399402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66A1C6-0F66-3825-4EFF-A1D72C5DFDB4}"/>
              </a:ext>
            </a:extLst>
          </p:cNvPr>
          <p:cNvSpPr txBox="1"/>
          <p:nvPr/>
        </p:nvSpPr>
        <p:spPr>
          <a:xfrm>
            <a:off x="607621" y="2616530"/>
            <a:ext cx="417813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u="sng"/>
              <a:t>Недостаток</a:t>
            </a:r>
            <a:r>
              <a:rPr lang="ru-RU" sz="2800"/>
              <a:t> - мало данных для прогнозирования временных рядов</a:t>
            </a:r>
          </a:p>
        </p:txBody>
      </p:sp>
      <p:pic>
        <p:nvPicPr>
          <p:cNvPr id="7" name="Picture 6" descr="Крестик знак">
            <a:extLst>
              <a:ext uri="{FF2B5EF4-FFF2-40B4-BE49-F238E27FC236}">
                <a16:creationId xmlns:a16="http://schemas.microsoft.com/office/drawing/2014/main" id="{393B51AF-19B5-A51F-BC64-5168A4F31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878840"/>
            <a:ext cx="83312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0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58CFD-23F0-641C-8C37-89365EE3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468FDE-6B50-646F-DF70-D5529B167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ПоказБота">
            <a:hlinkClick r:id="" action="ppaction://media"/>
            <a:extLst>
              <a:ext uri="{FF2B5EF4-FFF2-40B4-BE49-F238E27FC236}">
                <a16:creationId xmlns:a16="http://schemas.microsoft.com/office/drawing/2014/main" id="{4FEDF2F1-D1CC-7F36-73CC-D2D3A2A13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5185" y="210787"/>
            <a:ext cx="2725861" cy="60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12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Retrospect</vt:lpstr>
      <vt:lpstr>Определение пассажиропотока метро Москвы</vt:lpstr>
      <vt:lpstr>Команда</vt:lpstr>
      <vt:lpstr>Проблематика</vt:lpstr>
      <vt:lpstr>@MskSubwayBot</vt:lpstr>
      <vt:lpstr>Почему LLAMA?</vt:lpstr>
      <vt:lpstr>Анализ временных рядов</vt:lpstr>
      <vt:lpstr>Holt Winters  </vt:lpstr>
      <vt:lpstr>Catboost </vt:lpstr>
      <vt:lpstr>Презентация PowerPoint</vt:lpstr>
      <vt:lpstr>Что бы можно сделать еще?</vt:lpstr>
      <vt:lpstr>Стек технологий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1</cp:revision>
  <dcterms:created xsi:type="dcterms:W3CDTF">2024-04-21T05:01:26Z</dcterms:created>
  <dcterms:modified xsi:type="dcterms:W3CDTF">2024-04-21T08:56:03Z</dcterms:modified>
</cp:coreProperties>
</file>